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6858000" type="screen4x3"/>
  <p:notesSz cx="6858000" cy="9144000"/>
  <p:defaultTextStyle>
    <a:defPPr>
      <a:defRPr lang="fr-FR"/>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33" d="100"/>
          <a:sy n="33" d="100"/>
        </p:scale>
        <p:origin x="-2988" y="32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0A6235-F4D9-41A7-BFF0-8CE8355BFF82}" type="datetimeFigureOut">
              <a:rPr lang="fr-FR" smtClean="0"/>
              <a:pPr/>
              <a:t>01/07/2012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C83008-77B4-4BE7-85E1-EB90C2F5B5EB}"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8C83008-77B4-4BE7-85E1-EB90C2F5B5EB}" type="slidenum">
              <a:rPr lang="fr-FR" smtClean="0"/>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C8093E8D-2A09-47CC-985C-F5898AB42200}"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8123DFE9-1E3C-42AF-AA72-34B1011788B8}"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37733A11-109F-4790-8699-430177FE57DC}"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985CED7E-9464-40CB-9984-75B08901CF39}"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A8258570-CC19-4ABE-97C0-0CC94E4651E7}"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C1999746-D187-44DA-9DE2-CDA71BF015F4}"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8153996D-CEEB-4098-AF9F-01B94B4CE808}"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1C2EA9B7-1039-4E62-B835-0E304E0C0D76}"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77355B19-384E-422F-9A35-E070A7C49EB6}"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436B27BD-E90E-4190-B90B-9A77D8E11B1A}"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93C0BDA4-62F1-44C5-B530-D31BB95706B4}"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5B0B8D5-8577-4B59-8175-7F2502EC8ECC}"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26" Type="http://schemas.openxmlformats.org/officeDocument/2006/relationships/oleObject" Target="../embeddings/oleObject4.bin"/><Relationship Id="rId3" Type="http://schemas.openxmlformats.org/officeDocument/2006/relationships/notesSlide" Target="../notesSlides/notesSlide1.xml"/><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oleObject" Target="../embeddings/oleObject3.bin"/><Relationship Id="rId2" Type="http://schemas.openxmlformats.org/officeDocument/2006/relationships/slideLayout" Target="../slideLayouts/slideLayout7.xml"/><Relationship Id="rId16" Type="http://schemas.openxmlformats.org/officeDocument/2006/relationships/image" Target="../media/image14.png"/><Relationship Id="rId20" Type="http://schemas.openxmlformats.org/officeDocument/2006/relationships/image" Target="../media/image18.jpeg"/><Relationship Id="rId29"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oleObject" Target="../embeddings/oleObject2.bin"/><Relationship Id="rId32" Type="http://schemas.openxmlformats.org/officeDocument/2006/relationships/oleObject" Target="../embeddings/oleObject10.bin"/><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oleObject" Target="../embeddings/oleObject1.bin"/><Relationship Id="rId28" Type="http://schemas.openxmlformats.org/officeDocument/2006/relationships/oleObject" Target="../embeddings/oleObject6.bin"/><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oleObject" Target="../embeddings/oleObject9.bin"/><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jpeg"/><Relationship Id="rId27" Type="http://schemas.openxmlformats.org/officeDocument/2006/relationships/oleObject" Target="../embeddings/oleObject5.bin"/><Relationship Id="rId30"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5" name="Group 67"/>
          <p:cNvGrpSpPr>
            <a:grpSpLocks/>
          </p:cNvGrpSpPr>
          <p:nvPr/>
        </p:nvGrpSpPr>
        <p:grpSpPr bwMode="auto">
          <a:xfrm>
            <a:off x="-2484438" y="0"/>
            <a:ext cx="21386801" cy="30243463"/>
            <a:chOff x="1248" y="1950"/>
            <a:chExt cx="9253" cy="4809"/>
          </a:xfrm>
        </p:grpSpPr>
        <p:sp>
          <p:nvSpPr>
            <p:cNvPr id="2116" name="Rectangle 68"/>
            <p:cNvSpPr>
              <a:spLocks noChangeArrowheads="1"/>
            </p:cNvSpPr>
            <p:nvPr/>
          </p:nvSpPr>
          <p:spPr bwMode="auto">
            <a:xfrm>
              <a:off x="1248" y="1950"/>
              <a:ext cx="3039" cy="4809"/>
            </a:xfrm>
            <a:prstGeom prst="rect">
              <a:avLst/>
            </a:prstGeom>
            <a:solidFill>
              <a:srgbClr val="008000"/>
            </a:solidFill>
            <a:ln w="9525">
              <a:solidFill>
                <a:schemeClr val="tx1"/>
              </a:solidFill>
              <a:miter lim="800000"/>
              <a:headEnd/>
              <a:tailEnd/>
            </a:ln>
            <a:effectLst/>
          </p:spPr>
          <p:txBody>
            <a:bodyPr wrap="none" anchor="ctr"/>
            <a:lstStyle/>
            <a:p>
              <a:endParaRPr lang="fr-FR"/>
            </a:p>
          </p:txBody>
        </p:sp>
        <p:sp>
          <p:nvSpPr>
            <p:cNvPr id="2117" name="Rectangle 69"/>
            <p:cNvSpPr>
              <a:spLocks noChangeArrowheads="1"/>
            </p:cNvSpPr>
            <p:nvPr/>
          </p:nvSpPr>
          <p:spPr bwMode="auto">
            <a:xfrm>
              <a:off x="4287" y="1950"/>
              <a:ext cx="6214" cy="2450"/>
            </a:xfrm>
            <a:prstGeom prst="rect">
              <a:avLst/>
            </a:prstGeom>
            <a:solidFill>
              <a:srgbClr val="FFFF00"/>
            </a:solidFill>
            <a:ln w="9525">
              <a:solidFill>
                <a:schemeClr val="tx1"/>
              </a:solidFill>
              <a:miter lim="800000"/>
              <a:headEnd/>
              <a:tailEnd/>
            </a:ln>
            <a:effectLst/>
          </p:spPr>
          <p:txBody>
            <a:bodyPr wrap="none" anchor="ctr"/>
            <a:lstStyle/>
            <a:p>
              <a:endParaRPr lang="fr-FR"/>
            </a:p>
          </p:txBody>
        </p:sp>
        <p:sp>
          <p:nvSpPr>
            <p:cNvPr id="2118" name="Rectangle 70"/>
            <p:cNvSpPr>
              <a:spLocks noChangeArrowheads="1"/>
            </p:cNvSpPr>
            <p:nvPr/>
          </p:nvSpPr>
          <p:spPr bwMode="auto">
            <a:xfrm>
              <a:off x="4287" y="4355"/>
              <a:ext cx="6214" cy="2404"/>
            </a:xfrm>
            <a:prstGeom prst="rect">
              <a:avLst/>
            </a:prstGeom>
            <a:solidFill>
              <a:srgbClr val="FF0000"/>
            </a:solidFill>
            <a:ln w="9525">
              <a:solidFill>
                <a:schemeClr val="tx1"/>
              </a:solidFill>
              <a:miter lim="800000"/>
              <a:headEnd/>
              <a:tailEnd/>
            </a:ln>
            <a:effectLst/>
          </p:spPr>
          <p:txBody>
            <a:bodyPr wrap="none" anchor="ctr"/>
            <a:lstStyle/>
            <a:p>
              <a:endParaRPr lang="fr-FR"/>
            </a:p>
          </p:txBody>
        </p:sp>
      </p:grpSp>
      <p:pic>
        <p:nvPicPr>
          <p:cNvPr id="2123" name="Picture 75" descr="Ecureuil"/>
          <p:cNvPicPr>
            <a:picLocks noChangeAspect="1" noChangeArrowheads="1"/>
          </p:cNvPicPr>
          <p:nvPr/>
        </p:nvPicPr>
        <p:blipFill>
          <a:blip r:embed="rId4" cstate="print"/>
          <a:srcRect/>
          <a:stretch>
            <a:fillRect/>
          </a:stretch>
        </p:blipFill>
        <p:spPr bwMode="auto">
          <a:xfrm>
            <a:off x="5308600" y="4178300"/>
            <a:ext cx="4362450" cy="5688013"/>
          </a:xfrm>
          <a:prstGeom prst="rect">
            <a:avLst/>
          </a:prstGeom>
          <a:noFill/>
        </p:spPr>
      </p:pic>
      <p:pic>
        <p:nvPicPr>
          <p:cNvPr id="2124" name="Picture 76" descr="maep-logo"/>
          <p:cNvPicPr>
            <a:picLocks noChangeAspect="1" noChangeArrowheads="1"/>
          </p:cNvPicPr>
          <p:nvPr/>
        </p:nvPicPr>
        <p:blipFill>
          <a:blip r:embed="rId5" cstate="print"/>
          <a:srcRect/>
          <a:stretch>
            <a:fillRect/>
          </a:stretch>
        </p:blipFill>
        <p:spPr bwMode="auto">
          <a:xfrm>
            <a:off x="-1849438" y="441325"/>
            <a:ext cx="2951163" cy="1844675"/>
          </a:xfrm>
          <a:prstGeom prst="rect">
            <a:avLst/>
          </a:prstGeom>
          <a:noFill/>
          <a:ln w="9525">
            <a:noFill/>
            <a:miter lim="800000"/>
            <a:headEnd/>
            <a:tailEnd/>
          </a:ln>
        </p:spPr>
      </p:pic>
      <p:pic>
        <p:nvPicPr>
          <p:cNvPr id="2125" name="Picture 77"/>
          <p:cNvPicPr>
            <a:picLocks noChangeAspect="1" noChangeArrowheads="1"/>
          </p:cNvPicPr>
          <p:nvPr/>
        </p:nvPicPr>
        <p:blipFill>
          <a:blip r:embed="rId6" cstate="print"/>
          <a:srcRect/>
          <a:stretch>
            <a:fillRect/>
          </a:stretch>
        </p:blipFill>
        <p:spPr bwMode="auto">
          <a:xfrm>
            <a:off x="1462088" y="576263"/>
            <a:ext cx="2303462" cy="2114550"/>
          </a:xfrm>
          <a:prstGeom prst="rect">
            <a:avLst/>
          </a:prstGeom>
          <a:noFill/>
          <a:ln w="9525">
            <a:noFill/>
            <a:miter lim="800000"/>
            <a:headEnd/>
            <a:tailEnd/>
          </a:ln>
        </p:spPr>
      </p:pic>
      <p:pic>
        <p:nvPicPr>
          <p:cNvPr id="2126" name="Picture 78" descr="logo_ReRE"/>
          <p:cNvPicPr>
            <a:picLocks noChangeAspect="1" noChangeArrowheads="1"/>
          </p:cNvPicPr>
          <p:nvPr/>
        </p:nvPicPr>
        <p:blipFill>
          <a:blip r:embed="rId7" cstate="print"/>
          <a:srcRect/>
          <a:stretch>
            <a:fillRect/>
          </a:stretch>
        </p:blipFill>
        <p:spPr bwMode="auto">
          <a:xfrm>
            <a:off x="11758613" y="576263"/>
            <a:ext cx="2089150" cy="2060575"/>
          </a:xfrm>
          <a:prstGeom prst="rect">
            <a:avLst/>
          </a:prstGeom>
          <a:noFill/>
          <a:ln w="9525">
            <a:noFill/>
            <a:miter lim="800000"/>
            <a:headEnd/>
            <a:tailEnd/>
          </a:ln>
        </p:spPr>
      </p:pic>
      <p:sp>
        <p:nvSpPr>
          <p:cNvPr id="2127" name="Text Box 79"/>
          <p:cNvSpPr txBox="1">
            <a:spLocks noChangeArrowheads="1"/>
          </p:cNvSpPr>
          <p:nvPr/>
        </p:nvSpPr>
        <p:spPr bwMode="auto">
          <a:xfrm>
            <a:off x="-1681163" y="9969500"/>
            <a:ext cx="18767426" cy="914400"/>
          </a:xfrm>
          <a:prstGeom prst="rect">
            <a:avLst/>
          </a:prstGeom>
          <a:noFill/>
          <a:ln w="9525">
            <a:noFill/>
            <a:miter lim="800000"/>
            <a:headEnd/>
            <a:tailEnd/>
          </a:ln>
          <a:effectLst/>
        </p:spPr>
        <p:txBody>
          <a:bodyPr>
            <a:spAutoFit/>
          </a:bodyPr>
          <a:lstStyle/>
          <a:p>
            <a:pPr algn="ctr" defTabSz="2838450">
              <a:spcBef>
                <a:spcPct val="50000"/>
              </a:spcBef>
            </a:pPr>
            <a:r>
              <a:rPr lang="fr-FR" sz="5400" b="1" i="1" dirty="0"/>
              <a:t>Allez les Écureuils Juniors! Cette fois-ci, on doit gagner!</a:t>
            </a:r>
            <a:r>
              <a:rPr lang="fr-FR" dirty="0"/>
              <a:t> </a:t>
            </a:r>
          </a:p>
        </p:txBody>
      </p:sp>
      <p:pic>
        <p:nvPicPr>
          <p:cNvPr id="2128" name="Picture 80"/>
          <p:cNvPicPr>
            <a:picLocks noChangeAspect="1" noChangeArrowheads="1"/>
          </p:cNvPicPr>
          <p:nvPr/>
        </p:nvPicPr>
        <p:blipFill>
          <a:blip r:embed="rId8" cstate="print"/>
          <a:srcRect/>
          <a:stretch>
            <a:fillRect/>
          </a:stretch>
        </p:blipFill>
        <p:spPr bwMode="auto">
          <a:xfrm>
            <a:off x="-1778000" y="4129088"/>
            <a:ext cx="2401888" cy="2705100"/>
          </a:xfrm>
          <a:prstGeom prst="rect">
            <a:avLst/>
          </a:prstGeom>
          <a:noFill/>
          <a:ln w="9525">
            <a:noFill/>
            <a:miter lim="800000"/>
            <a:headEnd/>
            <a:tailEnd/>
          </a:ln>
        </p:spPr>
      </p:pic>
      <p:pic>
        <p:nvPicPr>
          <p:cNvPr id="2129" name="Picture 81"/>
          <p:cNvPicPr>
            <a:picLocks noChangeAspect="1" noChangeArrowheads="1"/>
          </p:cNvPicPr>
          <p:nvPr/>
        </p:nvPicPr>
        <p:blipFill>
          <a:blip r:embed="rId9" cstate="print"/>
          <a:srcRect/>
          <a:stretch>
            <a:fillRect/>
          </a:stretch>
        </p:blipFill>
        <p:spPr bwMode="auto">
          <a:xfrm>
            <a:off x="10031413" y="4176713"/>
            <a:ext cx="3600450" cy="2587625"/>
          </a:xfrm>
          <a:prstGeom prst="rect">
            <a:avLst/>
          </a:prstGeom>
          <a:noFill/>
          <a:ln w="9525">
            <a:noFill/>
            <a:miter lim="800000"/>
            <a:headEnd/>
            <a:tailEnd/>
          </a:ln>
        </p:spPr>
      </p:pic>
      <p:pic>
        <p:nvPicPr>
          <p:cNvPr id="2130" name="Picture 82"/>
          <p:cNvPicPr>
            <a:picLocks noChangeAspect="1" noChangeArrowheads="1"/>
          </p:cNvPicPr>
          <p:nvPr/>
        </p:nvPicPr>
        <p:blipFill>
          <a:blip r:embed="rId10" cstate="print"/>
          <a:srcRect/>
          <a:stretch>
            <a:fillRect/>
          </a:stretch>
        </p:blipFill>
        <p:spPr bwMode="auto">
          <a:xfrm>
            <a:off x="-1806575" y="10945813"/>
            <a:ext cx="5184775" cy="1798637"/>
          </a:xfrm>
          <a:prstGeom prst="rect">
            <a:avLst/>
          </a:prstGeom>
          <a:noFill/>
          <a:ln w="9525">
            <a:noFill/>
            <a:miter lim="800000"/>
            <a:headEnd/>
            <a:tailEnd/>
          </a:ln>
        </p:spPr>
      </p:pic>
      <p:pic>
        <p:nvPicPr>
          <p:cNvPr id="2131" name="Picture 83"/>
          <p:cNvPicPr>
            <a:picLocks noChangeAspect="1" noChangeArrowheads="1"/>
          </p:cNvPicPr>
          <p:nvPr/>
        </p:nvPicPr>
        <p:blipFill>
          <a:blip r:embed="rId11" cstate="print"/>
          <a:srcRect/>
          <a:stretch>
            <a:fillRect/>
          </a:stretch>
        </p:blipFill>
        <p:spPr bwMode="auto">
          <a:xfrm>
            <a:off x="-1778000" y="6956425"/>
            <a:ext cx="2463800" cy="2895600"/>
          </a:xfrm>
          <a:prstGeom prst="rect">
            <a:avLst/>
          </a:prstGeom>
          <a:noFill/>
          <a:ln w="9525">
            <a:noFill/>
            <a:miter lim="800000"/>
            <a:headEnd/>
            <a:tailEnd/>
          </a:ln>
        </p:spPr>
      </p:pic>
      <p:pic>
        <p:nvPicPr>
          <p:cNvPr id="2132" name="Picture 84"/>
          <p:cNvPicPr>
            <a:picLocks noChangeAspect="1" noChangeArrowheads="1"/>
          </p:cNvPicPr>
          <p:nvPr/>
        </p:nvPicPr>
        <p:blipFill>
          <a:blip r:embed="rId12" cstate="print"/>
          <a:srcRect/>
          <a:stretch>
            <a:fillRect/>
          </a:stretch>
        </p:blipFill>
        <p:spPr bwMode="auto">
          <a:xfrm>
            <a:off x="10031413" y="6911975"/>
            <a:ext cx="3455987" cy="2919413"/>
          </a:xfrm>
          <a:prstGeom prst="rect">
            <a:avLst/>
          </a:prstGeom>
          <a:noFill/>
          <a:ln w="9525">
            <a:noFill/>
            <a:miter lim="800000"/>
            <a:headEnd/>
            <a:tailEnd/>
          </a:ln>
        </p:spPr>
      </p:pic>
      <p:pic>
        <p:nvPicPr>
          <p:cNvPr id="2133" name="Picture 85"/>
          <p:cNvPicPr>
            <a:picLocks noChangeAspect="1" noChangeArrowheads="1"/>
          </p:cNvPicPr>
          <p:nvPr/>
        </p:nvPicPr>
        <p:blipFill>
          <a:blip r:embed="rId13" cstate="print"/>
          <a:srcRect/>
          <a:stretch>
            <a:fillRect/>
          </a:stretch>
        </p:blipFill>
        <p:spPr bwMode="auto">
          <a:xfrm>
            <a:off x="7870825" y="10945813"/>
            <a:ext cx="5184775" cy="2279650"/>
          </a:xfrm>
          <a:prstGeom prst="rect">
            <a:avLst/>
          </a:prstGeom>
          <a:noFill/>
          <a:ln w="9525">
            <a:noFill/>
            <a:miter lim="800000"/>
            <a:headEnd/>
            <a:tailEnd/>
          </a:ln>
        </p:spPr>
      </p:pic>
      <p:pic>
        <p:nvPicPr>
          <p:cNvPr id="2134" name="Picture 86"/>
          <p:cNvPicPr>
            <a:picLocks noChangeAspect="1" noChangeArrowheads="1"/>
          </p:cNvPicPr>
          <p:nvPr/>
        </p:nvPicPr>
        <p:blipFill>
          <a:blip r:embed="rId14" cstate="print"/>
          <a:srcRect/>
          <a:stretch>
            <a:fillRect/>
          </a:stretch>
        </p:blipFill>
        <p:spPr bwMode="auto">
          <a:xfrm>
            <a:off x="6286500" y="19802475"/>
            <a:ext cx="3673475" cy="2222500"/>
          </a:xfrm>
          <a:prstGeom prst="rect">
            <a:avLst/>
          </a:prstGeom>
          <a:noFill/>
          <a:ln w="9525">
            <a:noFill/>
            <a:miter lim="800000"/>
            <a:headEnd/>
            <a:tailEnd/>
          </a:ln>
        </p:spPr>
      </p:pic>
      <p:pic>
        <p:nvPicPr>
          <p:cNvPr id="2135" name="Picture 87"/>
          <p:cNvPicPr>
            <a:picLocks noChangeAspect="1" noChangeArrowheads="1"/>
          </p:cNvPicPr>
          <p:nvPr/>
        </p:nvPicPr>
        <p:blipFill>
          <a:blip r:embed="rId15" cstate="print"/>
          <a:srcRect/>
          <a:stretch>
            <a:fillRect/>
          </a:stretch>
        </p:blipFill>
        <p:spPr bwMode="auto">
          <a:xfrm>
            <a:off x="-2065338" y="19775488"/>
            <a:ext cx="3673476" cy="2252662"/>
          </a:xfrm>
          <a:prstGeom prst="rect">
            <a:avLst/>
          </a:prstGeom>
          <a:noFill/>
          <a:ln w="9525">
            <a:noFill/>
            <a:miter lim="800000"/>
            <a:headEnd/>
            <a:tailEnd/>
          </a:ln>
        </p:spPr>
      </p:pic>
      <p:pic>
        <p:nvPicPr>
          <p:cNvPr id="2136" name="Picture 88"/>
          <p:cNvPicPr>
            <a:picLocks noChangeAspect="1" noChangeArrowheads="1"/>
          </p:cNvPicPr>
          <p:nvPr/>
        </p:nvPicPr>
        <p:blipFill>
          <a:blip r:embed="rId16" cstate="print"/>
          <a:srcRect/>
          <a:stretch>
            <a:fillRect/>
          </a:stretch>
        </p:blipFill>
        <p:spPr bwMode="auto">
          <a:xfrm>
            <a:off x="14828838" y="19369088"/>
            <a:ext cx="2762250" cy="4537075"/>
          </a:xfrm>
          <a:prstGeom prst="rect">
            <a:avLst/>
          </a:prstGeom>
          <a:noFill/>
          <a:ln w="9525">
            <a:noFill/>
            <a:miter lim="800000"/>
            <a:headEnd/>
            <a:tailEnd/>
          </a:ln>
        </p:spPr>
      </p:pic>
      <p:pic>
        <p:nvPicPr>
          <p:cNvPr id="2137" name="Picture 89"/>
          <p:cNvPicPr>
            <a:picLocks noChangeAspect="1" noChangeArrowheads="1"/>
          </p:cNvPicPr>
          <p:nvPr/>
        </p:nvPicPr>
        <p:blipFill>
          <a:blip r:embed="rId17" cstate="print"/>
          <a:srcRect/>
          <a:stretch>
            <a:fillRect/>
          </a:stretch>
        </p:blipFill>
        <p:spPr bwMode="auto">
          <a:xfrm>
            <a:off x="-2138363" y="23185438"/>
            <a:ext cx="2082800" cy="3241675"/>
          </a:xfrm>
          <a:prstGeom prst="rect">
            <a:avLst/>
          </a:prstGeom>
          <a:noFill/>
          <a:ln w="9525">
            <a:noFill/>
            <a:miter lim="800000"/>
            <a:headEnd/>
            <a:tailEnd/>
          </a:ln>
        </p:spPr>
      </p:pic>
      <p:sp>
        <p:nvSpPr>
          <p:cNvPr id="2138" name="Text Box 90"/>
          <p:cNvSpPr txBox="1">
            <a:spLocks noChangeArrowheads="1"/>
          </p:cNvSpPr>
          <p:nvPr/>
        </p:nvSpPr>
        <p:spPr bwMode="auto">
          <a:xfrm>
            <a:off x="-1454150" y="29090938"/>
            <a:ext cx="19658013" cy="822325"/>
          </a:xfrm>
          <a:prstGeom prst="rect">
            <a:avLst/>
          </a:prstGeom>
          <a:noFill/>
          <a:ln w="9525">
            <a:noFill/>
            <a:miter lim="800000"/>
            <a:headEnd/>
            <a:tailEnd/>
          </a:ln>
          <a:effectLst/>
        </p:spPr>
        <p:txBody>
          <a:bodyPr>
            <a:spAutoFit/>
          </a:bodyPr>
          <a:lstStyle/>
          <a:p>
            <a:pPr algn="ctr" defTabSz="2838450">
              <a:spcBef>
                <a:spcPct val="50000"/>
              </a:spcBef>
            </a:pPr>
            <a:r>
              <a:rPr lang="fr-FR" b="1" dirty="0"/>
              <a:t>Conception et réalisation:</a:t>
            </a:r>
            <a:r>
              <a:rPr lang="fr-FR" dirty="0"/>
              <a:t> G.A. Mensah,  M.R.M. </a:t>
            </a:r>
            <a:r>
              <a:rPr lang="fr-FR" dirty="0" err="1"/>
              <a:t>Ekué</a:t>
            </a:r>
            <a:r>
              <a:rPr lang="fr-FR" dirty="0"/>
              <a:t> &amp; C.B. </a:t>
            </a:r>
            <a:r>
              <a:rPr lang="fr-FR" dirty="0" err="1"/>
              <a:t>Pomalégni</a:t>
            </a:r>
            <a:r>
              <a:rPr lang="fr-FR" dirty="0"/>
              <a:t> – CRA-Agonkanmey/INRAB – 01 B.P. 884 Recette Principale – Cotonou 01 – Tél.: (229) 30 02 64 / 35 00 70 / 72 </a:t>
            </a:r>
            <a:r>
              <a:rPr lang="fr-FR" dirty="0" err="1"/>
              <a:t>72</a:t>
            </a:r>
            <a:r>
              <a:rPr lang="fr-FR" dirty="0"/>
              <a:t> 59 – E-mail: inrabdg4@intnet.bj / craagonkanmey@yahoo.fr </a:t>
            </a:r>
          </a:p>
        </p:txBody>
      </p:sp>
      <p:sp>
        <p:nvSpPr>
          <p:cNvPr id="2139" name="Rectangle 91"/>
          <p:cNvSpPr>
            <a:spLocks noChangeArrowheads="1"/>
          </p:cNvSpPr>
          <p:nvPr/>
        </p:nvSpPr>
        <p:spPr bwMode="auto">
          <a:xfrm>
            <a:off x="627063" y="4102100"/>
            <a:ext cx="4419600" cy="2735263"/>
          </a:xfrm>
          <a:prstGeom prst="rect">
            <a:avLst/>
          </a:prstGeom>
          <a:solidFill>
            <a:schemeClr val="bg1"/>
          </a:solidFill>
          <a:ln w="9525">
            <a:noFill/>
            <a:miter lim="800000"/>
            <a:headEnd/>
            <a:tailEnd/>
          </a:ln>
          <a:effectLst/>
        </p:spPr>
        <p:txBody>
          <a:bodyPr wrap="none" anchor="ctr"/>
          <a:lstStyle/>
          <a:p>
            <a:pPr defTabSz="2838450"/>
            <a:r>
              <a:rPr lang="fr-FR" sz="2000" i="1"/>
              <a:t>Funisciurus anerythrus</a:t>
            </a:r>
          </a:p>
          <a:p>
            <a:pPr defTabSz="2838450"/>
            <a:r>
              <a:rPr lang="fr-FR" sz="2000" b="1"/>
              <a:t>Fon</a:t>
            </a:r>
            <a:r>
              <a:rPr lang="fr-FR" sz="2000"/>
              <a:t>: Donkékou</a:t>
            </a:r>
          </a:p>
          <a:p>
            <a:pPr defTabSz="2838450"/>
            <a:r>
              <a:rPr lang="fr-FR" sz="2000" b="1"/>
              <a:t>Yoruba</a:t>
            </a:r>
            <a:r>
              <a:rPr lang="fr-FR" sz="2000"/>
              <a:t>: Ikoun</a:t>
            </a:r>
          </a:p>
          <a:p>
            <a:pPr defTabSz="2838450"/>
            <a:r>
              <a:rPr lang="fr-FR" sz="2000" b="1"/>
              <a:t>Baatonou</a:t>
            </a:r>
            <a:r>
              <a:rPr lang="fr-FR" sz="2000"/>
              <a:t>: Sadjihou</a:t>
            </a:r>
          </a:p>
          <a:p>
            <a:pPr defTabSz="2838450"/>
            <a:r>
              <a:rPr lang="fr-FR" sz="2000" b="1"/>
              <a:t>Dendi</a:t>
            </a:r>
            <a:r>
              <a:rPr lang="fr-FR" sz="2000"/>
              <a:t>: Dousounkariga</a:t>
            </a:r>
          </a:p>
          <a:p>
            <a:pPr defTabSz="2838450"/>
            <a:r>
              <a:rPr lang="fr-FR" sz="2000" b="1"/>
              <a:t>Anglais</a:t>
            </a:r>
            <a:r>
              <a:rPr lang="fr-FR" sz="2000"/>
              <a:t>: Redness tree-squirrel</a:t>
            </a:r>
          </a:p>
          <a:p>
            <a:pPr defTabSz="2838450"/>
            <a:r>
              <a:rPr lang="fr-FR" sz="2000" b="1"/>
              <a:t>Français: </a:t>
            </a:r>
            <a:r>
              <a:rPr lang="fr-FR" sz="2000"/>
              <a:t>Funisciure à dos rayé</a:t>
            </a:r>
          </a:p>
        </p:txBody>
      </p:sp>
      <p:sp>
        <p:nvSpPr>
          <p:cNvPr id="2140" name="Rectangle 92"/>
          <p:cNvSpPr>
            <a:spLocks noChangeArrowheads="1"/>
          </p:cNvSpPr>
          <p:nvPr/>
        </p:nvSpPr>
        <p:spPr bwMode="auto">
          <a:xfrm>
            <a:off x="669925" y="6985000"/>
            <a:ext cx="4392613" cy="2879725"/>
          </a:xfrm>
          <a:prstGeom prst="rect">
            <a:avLst/>
          </a:prstGeom>
          <a:solidFill>
            <a:schemeClr val="bg1"/>
          </a:solidFill>
          <a:ln w="9525">
            <a:noFill/>
            <a:miter lim="800000"/>
            <a:headEnd/>
            <a:tailEnd/>
          </a:ln>
          <a:effectLst/>
        </p:spPr>
        <p:txBody>
          <a:bodyPr wrap="none" anchor="ctr"/>
          <a:lstStyle/>
          <a:p>
            <a:pPr defTabSz="2838450"/>
            <a:r>
              <a:rPr lang="fr-FR" sz="2000" i="1"/>
              <a:t>Anomalurus beecrofti</a:t>
            </a:r>
          </a:p>
          <a:p>
            <a:pPr defTabSz="2838450"/>
            <a:r>
              <a:rPr lang="fr-FR" sz="2000" b="1"/>
              <a:t>Fon</a:t>
            </a:r>
            <a:r>
              <a:rPr lang="fr-FR" sz="2000"/>
              <a:t>: Zinblawa</a:t>
            </a:r>
          </a:p>
          <a:p>
            <a:pPr defTabSz="2838450"/>
            <a:r>
              <a:rPr lang="fr-FR" sz="2000" b="1"/>
              <a:t>Yoruba</a:t>
            </a:r>
            <a:r>
              <a:rPr lang="fr-FR" sz="2000"/>
              <a:t>: Adjaho</a:t>
            </a:r>
          </a:p>
          <a:p>
            <a:pPr defTabSz="2838450"/>
            <a:r>
              <a:rPr lang="fr-FR" sz="2000" b="1"/>
              <a:t>Baatonou</a:t>
            </a:r>
            <a:r>
              <a:rPr lang="fr-FR" sz="2000"/>
              <a:t>: Konboukobouko</a:t>
            </a:r>
          </a:p>
          <a:p>
            <a:pPr defTabSz="2838450"/>
            <a:r>
              <a:rPr lang="fr-FR" sz="2000" b="1"/>
              <a:t>Dendi</a:t>
            </a:r>
            <a:r>
              <a:rPr lang="fr-FR" sz="2000"/>
              <a:t>: Tonnilonni</a:t>
            </a:r>
          </a:p>
          <a:p>
            <a:pPr defTabSz="2838450"/>
            <a:r>
              <a:rPr lang="fr-FR" sz="2000" b="1"/>
              <a:t>Anglais</a:t>
            </a:r>
            <a:r>
              <a:rPr lang="fr-FR" sz="2000"/>
              <a:t>: Becroft’s flying squirel</a:t>
            </a:r>
          </a:p>
          <a:p>
            <a:pPr defTabSz="2838450"/>
            <a:r>
              <a:rPr lang="fr-FR" sz="2000" b="1"/>
              <a:t>Français: </a:t>
            </a:r>
            <a:r>
              <a:rPr lang="fr-FR" sz="2000"/>
              <a:t>Ecureuil volant de Beecroft</a:t>
            </a:r>
          </a:p>
        </p:txBody>
      </p:sp>
      <p:sp>
        <p:nvSpPr>
          <p:cNvPr id="2141" name="Rectangle 93"/>
          <p:cNvSpPr>
            <a:spLocks noChangeArrowheads="1"/>
          </p:cNvSpPr>
          <p:nvPr/>
        </p:nvSpPr>
        <p:spPr bwMode="auto">
          <a:xfrm>
            <a:off x="13631863" y="4176713"/>
            <a:ext cx="4103687" cy="2592387"/>
          </a:xfrm>
          <a:prstGeom prst="rect">
            <a:avLst/>
          </a:prstGeom>
          <a:solidFill>
            <a:schemeClr val="bg1"/>
          </a:solidFill>
          <a:ln w="9525">
            <a:noFill/>
            <a:miter lim="800000"/>
            <a:headEnd/>
            <a:tailEnd/>
          </a:ln>
          <a:effectLst/>
        </p:spPr>
        <p:txBody>
          <a:bodyPr wrap="none" anchor="ctr"/>
          <a:lstStyle/>
          <a:p>
            <a:pPr defTabSz="2838450"/>
            <a:r>
              <a:rPr lang="fr-FR" sz="2000" i="1"/>
              <a:t>Heliosciurus gambianus</a:t>
            </a:r>
          </a:p>
          <a:p>
            <a:pPr defTabSz="2838450"/>
            <a:r>
              <a:rPr lang="fr-FR" sz="2000" b="1"/>
              <a:t>Fon</a:t>
            </a:r>
            <a:r>
              <a:rPr lang="fr-FR" sz="2000"/>
              <a:t>: Don gbo</a:t>
            </a:r>
          </a:p>
          <a:p>
            <a:pPr defTabSz="2838450"/>
            <a:r>
              <a:rPr lang="fr-FR" sz="2000" b="1"/>
              <a:t>Yoruba</a:t>
            </a:r>
            <a:r>
              <a:rPr lang="fr-FR" sz="2000"/>
              <a:t>: Ossé</a:t>
            </a:r>
          </a:p>
          <a:p>
            <a:pPr defTabSz="2838450"/>
            <a:r>
              <a:rPr lang="fr-FR" sz="2000" b="1"/>
              <a:t>Baatonou</a:t>
            </a:r>
            <a:r>
              <a:rPr lang="fr-FR" sz="2000"/>
              <a:t>: Memou</a:t>
            </a:r>
          </a:p>
          <a:p>
            <a:pPr defTabSz="2838450"/>
            <a:r>
              <a:rPr lang="fr-FR" sz="2000" b="1"/>
              <a:t>Dendi</a:t>
            </a:r>
            <a:r>
              <a:rPr lang="fr-FR" sz="2000"/>
              <a:t>: Boimiyohun</a:t>
            </a:r>
          </a:p>
          <a:p>
            <a:pPr defTabSz="2838450"/>
            <a:r>
              <a:rPr lang="fr-FR" sz="2000" b="1"/>
              <a:t>Anglais</a:t>
            </a:r>
            <a:r>
              <a:rPr lang="fr-FR" sz="2000"/>
              <a:t>: Gambian sun squirrel</a:t>
            </a:r>
          </a:p>
          <a:p>
            <a:pPr defTabSz="2838450"/>
            <a:r>
              <a:rPr lang="fr-FR" sz="2000" b="1"/>
              <a:t>Français: </a:t>
            </a:r>
            <a:r>
              <a:rPr lang="fr-FR" sz="2000"/>
              <a:t>Heliosciure de Gambie</a:t>
            </a:r>
          </a:p>
        </p:txBody>
      </p:sp>
      <p:sp>
        <p:nvSpPr>
          <p:cNvPr id="2142" name="Rectangle 94"/>
          <p:cNvSpPr>
            <a:spLocks noChangeArrowheads="1"/>
          </p:cNvSpPr>
          <p:nvPr/>
        </p:nvSpPr>
        <p:spPr bwMode="auto">
          <a:xfrm>
            <a:off x="3363913" y="10917238"/>
            <a:ext cx="3960812" cy="2159000"/>
          </a:xfrm>
          <a:prstGeom prst="rect">
            <a:avLst/>
          </a:prstGeom>
          <a:solidFill>
            <a:schemeClr val="bg1"/>
          </a:solidFill>
          <a:ln w="9525">
            <a:noFill/>
            <a:miter lim="800000"/>
            <a:headEnd/>
            <a:tailEnd/>
          </a:ln>
          <a:effectLst/>
        </p:spPr>
        <p:txBody>
          <a:bodyPr wrap="none" anchor="ctr"/>
          <a:lstStyle/>
          <a:p>
            <a:pPr defTabSz="2838450"/>
            <a:r>
              <a:rPr lang="fr-FR" sz="2000" i="1"/>
              <a:t>Xerus erythropus</a:t>
            </a:r>
          </a:p>
          <a:p>
            <a:pPr defTabSz="2838450"/>
            <a:r>
              <a:rPr lang="fr-FR" sz="2000" b="1"/>
              <a:t>Fon</a:t>
            </a:r>
            <a:r>
              <a:rPr lang="fr-FR" sz="2000"/>
              <a:t>: Agbé</a:t>
            </a:r>
          </a:p>
          <a:p>
            <a:pPr defTabSz="2838450"/>
            <a:r>
              <a:rPr lang="fr-FR" sz="2000" b="1"/>
              <a:t>Yoruba</a:t>
            </a:r>
            <a:r>
              <a:rPr lang="fr-FR" sz="2000"/>
              <a:t>: Ido</a:t>
            </a:r>
          </a:p>
          <a:p>
            <a:pPr defTabSz="2838450"/>
            <a:r>
              <a:rPr lang="fr-FR" sz="2000" b="1"/>
              <a:t>Baatonou</a:t>
            </a:r>
            <a:r>
              <a:rPr lang="fr-FR" sz="2000"/>
              <a:t>: Sagoutékoe</a:t>
            </a:r>
          </a:p>
          <a:p>
            <a:pPr defTabSz="2838450"/>
            <a:r>
              <a:rPr lang="fr-FR" sz="2000" b="1"/>
              <a:t>Dendi</a:t>
            </a:r>
            <a:r>
              <a:rPr lang="fr-FR" sz="2000"/>
              <a:t>: Boimiyohun</a:t>
            </a:r>
          </a:p>
          <a:p>
            <a:pPr defTabSz="2838450"/>
            <a:r>
              <a:rPr lang="fr-FR" sz="2000" b="1"/>
              <a:t>Anglais</a:t>
            </a:r>
            <a:r>
              <a:rPr lang="fr-FR" sz="2000"/>
              <a:t>: Striped ground squirrel</a:t>
            </a:r>
          </a:p>
          <a:p>
            <a:pPr defTabSz="2838450"/>
            <a:r>
              <a:rPr lang="fr-FR" sz="2000" b="1"/>
              <a:t>Français: </a:t>
            </a:r>
            <a:r>
              <a:rPr lang="fr-FR" sz="2000"/>
              <a:t>Ecureuil fouisseur</a:t>
            </a:r>
          </a:p>
        </p:txBody>
      </p:sp>
      <p:sp>
        <p:nvSpPr>
          <p:cNvPr id="2143" name="Rectangle 95"/>
          <p:cNvSpPr>
            <a:spLocks noChangeArrowheads="1"/>
          </p:cNvSpPr>
          <p:nvPr/>
        </p:nvSpPr>
        <p:spPr bwMode="auto">
          <a:xfrm>
            <a:off x="13485813" y="6911975"/>
            <a:ext cx="4249737" cy="2905125"/>
          </a:xfrm>
          <a:prstGeom prst="rect">
            <a:avLst/>
          </a:prstGeom>
          <a:solidFill>
            <a:schemeClr val="bg1"/>
          </a:solidFill>
          <a:ln w="9525">
            <a:noFill/>
            <a:miter lim="800000"/>
            <a:headEnd/>
            <a:tailEnd/>
          </a:ln>
          <a:effectLst/>
        </p:spPr>
        <p:txBody>
          <a:bodyPr wrap="none" anchor="ctr"/>
          <a:lstStyle/>
          <a:p>
            <a:pPr defTabSz="2838450"/>
            <a:r>
              <a:rPr lang="fr-FR" sz="2000" i="1"/>
              <a:t>Funisciurus substriatus</a:t>
            </a:r>
          </a:p>
          <a:p>
            <a:pPr defTabSz="2838450"/>
            <a:r>
              <a:rPr lang="fr-FR" sz="2000" b="1"/>
              <a:t>Fon</a:t>
            </a:r>
            <a:r>
              <a:rPr lang="fr-FR" sz="2000"/>
              <a:t>: Donkla</a:t>
            </a:r>
          </a:p>
          <a:p>
            <a:pPr defTabSz="2838450"/>
            <a:r>
              <a:rPr lang="fr-FR" sz="2000" b="1"/>
              <a:t>Yoruba</a:t>
            </a:r>
            <a:r>
              <a:rPr lang="fr-FR" sz="2000"/>
              <a:t>: Okèrè</a:t>
            </a:r>
          </a:p>
          <a:p>
            <a:pPr defTabSz="2838450"/>
            <a:r>
              <a:rPr lang="fr-FR" sz="2000" b="1"/>
              <a:t>Baatonou</a:t>
            </a:r>
            <a:r>
              <a:rPr lang="fr-FR" sz="2000"/>
              <a:t>: Menoukouroukourou</a:t>
            </a:r>
          </a:p>
          <a:p>
            <a:pPr defTabSz="2838450"/>
            <a:r>
              <a:rPr lang="fr-FR" sz="2000" b="1"/>
              <a:t>Dendi</a:t>
            </a:r>
            <a:r>
              <a:rPr lang="fr-FR" sz="2000"/>
              <a:t>: Dusunkariga</a:t>
            </a:r>
          </a:p>
          <a:p>
            <a:pPr defTabSz="2838450"/>
            <a:r>
              <a:rPr lang="fr-FR" sz="2000" b="1"/>
              <a:t>Anglais</a:t>
            </a:r>
            <a:r>
              <a:rPr lang="fr-FR" sz="2000"/>
              <a:t>: Kitampo rope squirrel</a:t>
            </a:r>
          </a:p>
          <a:p>
            <a:pPr defTabSz="2838450"/>
            <a:r>
              <a:rPr lang="fr-FR" sz="2000" b="1"/>
              <a:t>Français: </a:t>
            </a:r>
            <a:r>
              <a:rPr lang="fr-FR" sz="2000"/>
              <a:t>Funisciure de Kitampo</a:t>
            </a:r>
          </a:p>
        </p:txBody>
      </p:sp>
      <p:sp>
        <p:nvSpPr>
          <p:cNvPr id="2144" name="Rectangle 96"/>
          <p:cNvSpPr>
            <a:spLocks noChangeArrowheads="1"/>
          </p:cNvSpPr>
          <p:nvPr/>
        </p:nvSpPr>
        <p:spPr bwMode="auto">
          <a:xfrm>
            <a:off x="9958388" y="19802475"/>
            <a:ext cx="4537075" cy="2230438"/>
          </a:xfrm>
          <a:prstGeom prst="rect">
            <a:avLst/>
          </a:prstGeom>
          <a:solidFill>
            <a:schemeClr val="bg1"/>
          </a:solidFill>
          <a:ln w="9525">
            <a:noFill/>
            <a:miter lim="800000"/>
            <a:headEnd/>
            <a:tailEnd/>
          </a:ln>
          <a:effectLst/>
        </p:spPr>
        <p:txBody>
          <a:bodyPr wrap="none" anchor="ctr"/>
          <a:lstStyle/>
          <a:p>
            <a:pPr defTabSz="2838450"/>
            <a:r>
              <a:rPr lang="fr-FR" sz="2000" i="1"/>
              <a:t>Heliosciurus rufobranchium</a:t>
            </a:r>
          </a:p>
          <a:p>
            <a:pPr defTabSz="2838450"/>
            <a:r>
              <a:rPr lang="fr-FR" sz="2000" b="1"/>
              <a:t>Fon</a:t>
            </a:r>
            <a:r>
              <a:rPr lang="fr-FR" sz="2000"/>
              <a:t>: Donje</a:t>
            </a:r>
          </a:p>
          <a:p>
            <a:pPr defTabSz="2838450"/>
            <a:r>
              <a:rPr lang="fr-FR" sz="2000" b="1"/>
              <a:t>Yoruba</a:t>
            </a:r>
            <a:r>
              <a:rPr lang="fr-FR" sz="2000"/>
              <a:t>: Ido</a:t>
            </a:r>
          </a:p>
          <a:p>
            <a:pPr defTabSz="2838450"/>
            <a:r>
              <a:rPr lang="fr-FR" sz="2000" b="1"/>
              <a:t>Baatonou</a:t>
            </a:r>
            <a:r>
              <a:rPr lang="fr-FR" sz="2000"/>
              <a:t>: Singbèya</a:t>
            </a:r>
          </a:p>
          <a:p>
            <a:pPr defTabSz="2838450"/>
            <a:r>
              <a:rPr lang="fr-FR" sz="2000" b="1"/>
              <a:t>Dendi</a:t>
            </a:r>
            <a:r>
              <a:rPr lang="fr-FR" sz="2000"/>
              <a:t>: Gandemiyohun</a:t>
            </a:r>
          </a:p>
          <a:p>
            <a:pPr defTabSz="2838450"/>
            <a:r>
              <a:rPr lang="fr-FR" sz="2000" b="1"/>
              <a:t>Anglais:</a:t>
            </a:r>
            <a:r>
              <a:rPr lang="fr-FR" sz="2000"/>
              <a:t> Red-legged sun-squirrel</a:t>
            </a:r>
          </a:p>
          <a:p>
            <a:pPr defTabSz="2838450"/>
            <a:r>
              <a:rPr lang="fr-FR" sz="2000" b="1"/>
              <a:t>Français: </a:t>
            </a:r>
            <a:r>
              <a:rPr lang="fr-FR" sz="2000"/>
              <a:t>Héliosciure à pattes rousses</a:t>
            </a:r>
          </a:p>
        </p:txBody>
      </p:sp>
      <p:sp>
        <p:nvSpPr>
          <p:cNvPr id="2145" name="Rectangle 97"/>
          <p:cNvSpPr>
            <a:spLocks noChangeArrowheads="1"/>
          </p:cNvSpPr>
          <p:nvPr/>
        </p:nvSpPr>
        <p:spPr bwMode="auto">
          <a:xfrm>
            <a:off x="1606550" y="19802475"/>
            <a:ext cx="4394200" cy="2232025"/>
          </a:xfrm>
          <a:prstGeom prst="rect">
            <a:avLst/>
          </a:prstGeom>
          <a:solidFill>
            <a:schemeClr val="bg1"/>
          </a:solidFill>
          <a:ln w="9525">
            <a:noFill/>
            <a:miter lim="800000"/>
            <a:headEnd/>
            <a:tailEnd/>
          </a:ln>
          <a:effectLst/>
        </p:spPr>
        <p:txBody>
          <a:bodyPr wrap="none" anchor="ctr"/>
          <a:lstStyle/>
          <a:p>
            <a:pPr defTabSz="2838450"/>
            <a:r>
              <a:rPr lang="fr-FR" sz="2000" i="1"/>
              <a:t>Funisciurus leucogenys</a:t>
            </a:r>
          </a:p>
          <a:p>
            <a:pPr defTabSz="2838450"/>
            <a:r>
              <a:rPr lang="fr-FR" sz="2000" b="1"/>
              <a:t>Fon:</a:t>
            </a:r>
            <a:r>
              <a:rPr lang="fr-FR" sz="2000"/>
              <a:t> Donkéïkéï</a:t>
            </a:r>
          </a:p>
          <a:p>
            <a:pPr defTabSz="2838450"/>
            <a:r>
              <a:rPr lang="fr-FR" sz="2000" b="1"/>
              <a:t>Yoruba</a:t>
            </a:r>
            <a:r>
              <a:rPr lang="fr-FR" sz="2000"/>
              <a:t>: Ikoun</a:t>
            </a:r>
          </a:p>
          <a:p>
            <a:pPr defTabSz="2838450"/>
            <a:r>
              <a:rPr lang="fr-FR" sz="2000" b="1"/>
              <a:t>Baatonou</a:t>
            </a:r>
            <a:r>
              <a:rPr lang="fr-FR" sz="2000"/>
              <a:t>: Sintona</a:t>
            </a:r>
          </a:p>
          <a:p>
            <a:pPr defTabSz="2838450"/>
            <a:r>
              <a:rPr lang="fr-FR" sz="2000" b="1"/>
              <a:t>Dendi</a:t>
            </a:r>
            <a:r>
              <a:rPr lang="fr-FR" sz="2000"/>
              <a:t>: Safarikpè</a:t>
            </a:r>
          </a:p>
          <a:p>
            <a:pPr defTabSz="2838450"/>
            <a:r>
              <a:rPr lang="fr-FR" sz="2000" b="1"/>
              <a:t>Anglais</a:t>
            </a:r>
            <a:r>
              <a:rPr lang="fr-FR" sz="2000"/>
              <a:t>: Orange headed tree-squirrel</a:t>
            </a:r>
          </a:p>
          <a:p>
            <a:pPr defTabSz="2838450"/>
            <a:r>
              <a:rPr lang="fr-FR" sz="2000" b="1"/>
              <a:t>Français: </a:t>
            </a:r>
            <a:r>
              <a:rPr lang="fr-FR" sz="2000"/>
              <a:t>Funisciure à tête orange </a:t>
            </a:r>
          </a:p>
        </p:txBody>
      </p:sp>
      <p:sp>
        <p:nvSpPr>
          <p:cNvPr id="2146" name="Rectangle 98"/>
          <p:cNvSpPr>
            <a:spLocks noChangeArrowheads="1"/>
          </p:cNvSpPr>
          <p:nvPr/>
        </p:nvSpPr>
        <p:spPr bwMode="auto">
          <a:xfrm>
            <a:off x="13055600" y="10945813"/>
            <a:ext cx="4464050" cy="2232025"/>
          </a:xfrm>
          <a:prstGeom prst="rect">
            <a:avLst/>
          </a:prstGeom>
          <a:solidFill>
            <a:schemeClr val="bg1"/>
          </a:solidFill>
          <a:ln w="9525">
            <a:noFill/>
            <a:miter lim="800000"/>
            <a:headEnd/>
            <a:tailEnd/>
          </a:ln>
          <a:effectLst/>
        </p:spPr>
        <p:txBody>
          <a:bodyPr wrap="none" anchor="ctr"/>
          <a:lstStyle/>
          <a:p>
            <a:pPr defTabSz="2838450"/>
            <a:r>
              <a:rPr lang="fr-FR" sz="2000" i="1"/>
              <a:t>Protoxerus stangeri</a:t>
            </a:r>
          </a:p>
          <a:p>
            <a:pPr defTabSz="2838450"/>
            <a:r>
              <a:rPr lang="fr-FR" sz="2000" b="1"/>
              <a:t>Fon</a:t>
            </a:r>
            <a:r>
              <a:rPr lang="fr-FR" sz="2000"/>
              <a:t>: Odon</a:t>
            </a:r>
          </a:p>
          <a:p>
            <a:pPr defTabSz="2838450"/>
            <a:r>
              <a:rPr lang="fr-FR" sz="2000" b="1"/>
              <a:t>Yoruba</a:t>
            </a:r>
            <a:r>
              <a:rPr lang="fr-FR" sz="2000"/>
              <a:t>: Ido</a:t>
            </a:r>
          </a:p>
          <a:p>
            <a:pPr defTabSz="2838450"/>
            <a:r>
              <a:rPr lang="fr-FR" sz="2000" b="1"/>
              <a:t>Baatonou</a:t>
            </a:r>
            <a:r>
              <a:rPr lang="fr-FR" sz="2000"/>
              <a:t>: Aguèrègounombou</a:t>
            </a:r>
          </a:p>
          <a:p>
            <a:pPr defTabSz="2838450"/>
            <a:r>
              <a:rPr lang="fr-FR" sz="2000" b="1"/>
              <a:t>Dendi</a:t>
            </a:r>
            <a:r>
              <a:rPr lang="fr-FR" sz="2000"/>
              <a:t>: Kaokonna</a:t>
            </a:r>
          </a:p>
          <a:p>
            <a:pPr defTabSz="2838450"/>
            <a:r>
              <a:rPr lang="fr-FR" sz="2000" b="1"/>
              <a:t>Anglais:</a:t>
            </a:r>
            <a:r>
              <a:rPr lang="fr-FR" sz="2000"/>
              <a:t> African giant squirrel</a:t>
            </a:r>
          </a:p>
          <a:p>
            <a:pPr defTabSz="2838450"/>
            <a:r>
              <a:rPr lang="fr-FR" sz="2000" b="1"/>
              <a:t>Français:</a:t>
            </a:r>
            <a:r>
              <a:rPr lang="fr-FR" b="1"/>
              <a:t> </a:t>
            </a:r>
            <a:r>
              <a:rPr lang="fr-FR" sz="2000"/>
              <a:t>Grand écureuil de Stanger</a:t>
            </a:r>
          </a:p>
        </p:txBody>
      </p:sp>
      <p:sp>
        <p:nvSpPr>
          <p:cNvPr id="2147" name="Rectangle 99"/>
          <p:cNvSpPr>
            <a:spLocks noChangeArrowheads="1"/>
          </p:cNvSpPr>
          <p:nvPr/>
        </p:nvSpPr>
        <p:spPr bwMode="auto">
          <a:xfrm>
            <a:off x="-50800" y="23187025"/>
            <a:ext cx="3529013" cy="3240088"/>
          </a:xfrm>
          <a:prstGeom prst="rect">
            <a:avLst/>
          </a:prstGeom>
          <a:solidFill>
            <a:schemeClr val="bg1"/>
          </a:solidFill>
          <a:ln w="9525">
            <a:noFill/>
            <a:miter lim="800000"/>
            <a:headEnd/>
            <a:tailEnd/>
          </a:ln>
          <a:effectLst/>
        </p:spPr>
        <p:txBody>
          <a:bodyPr wrap="none" anchor="ctr"/>
          <a:lstStyle/>
          <a:p>
            <a:pPr defTabSz="2838450"/>
            <a:r>
              <a:rPr lang="fr-FR" sz="2000" i="1"/>
              <a:t>Paraxerus poensis</a:t>
            </a:r>
          </a:p>
          <a:p>
            <a:pPr defTabSz="2838450"/>
            <a:r>
              <a:rPr lang="fr-FR" sz="2000" b="1"/>
              <a:t>Fon</a:t>
            </a:r>
            <a:r>
              <a:rPr lang="fr-FR" sz="2000"/>
              <a:t>: Odon</a:t>
            </a:r>
          </a:p>
          <a:p>
            <a:pPr defTabSz="2838450"/>
            <a:r>
              <a:rPr lang="fr-FR" sz="2000" b="1"/>
              <a:t>Yoruba</a:t>
            </a:r>
            <a:r>
              <a:rPr lang="fr-FR" sz="2000"/>
              <a:t>: Ido</a:t>
            </a:r>
          </a:p>
          <a:p>
            <a:pPr defTabSz="2838450"/>
            <a:r>
              <a:rPr lang="fr-FR" sz="2000" b="1"/>
              <a:t>Baatonou</a:t>
            </a:r>
            <a:r>
              <a:rPr lang="fr-FR" sz="2000"/>
              <a:t>: Sagousiroukouré</a:t>
            </a:r>
          </a:p>
          <a:p>
            <a:pPr defTabSz="2838450"/>
            <a:r>
              <a:rPr lang="fr-FR" sz="2000" b="1"/>
              <a:t>Anglais</a:t>
            </a:r>
            <a:r>
              <a:rPr lang="fr-FR" sz="2000"/>
              <a:t>: Green squirrel</a:t>
            </a:r>
          </a:p>
          <a:p>
            <a:pPr defTabSz="2838450"/>
            <a:r>
              <a:rPr lang="fr-FR" sz="2000" b="1"/>
              <a:t>Français:</a:t>
            </a:r>
            <a:r>
              <a:rPr lang="fr-FR" b="1"/>
              <a:t> </a:t>
            </a:r>
            <a:r>
              <a:rPr lang="fr-FR" sz="2000"/>
              <a:t>Ecureuil </a:t>
            </a:r>
          </a:p>
          <a:p>
            <a:pPr defTabSz="2838450"/>
            <a:r>
              <a:rPr lang="fr-FR" sz="2000"/>
              <a:t>                de Fernando Po</a:t>
            </a:r>
          </a:p>
        </p:txBody>
      </p:sp>
      <p:sp>
        <p:nvSpPr>
          <p:cNvPr id="2148" name="Rectangle 100"/>
          <p:cNvSpPr>
            <a:spLocks noChangeArrowheads="1"/>
          </p:cNvSpPr>
          <p:nvPr/>
        </p:nvSpPr>
        <p:spPr bwMode="auto">
          <a:xfrm>
            <a:off x="13506450" y="23906163"/>
            <a:ext cx="4103688" cy="2160587"/>
          </a:xfrm>
          <a:prstGeom prst="rect">
            <a:avLst/>
          </a:prstGeom>
          <a:solidFill>
            <a:schemeClr val="bg1"/>
          </a:solidFill>
          <a:ln w="9525">
            <a:noFill/>
            <a:miter lim="800000"/>
            <a:headEnd/>
            <a:tailEnd/>
          </a:ln>
          <a:effectLst/>
        </p:spPr>
        <p:txBody>
          <a:bodyPr wrap="none" anchor="ctr"/>
          <a:lstStyle/>
          <a:p>
            <a:pPr defTabSz="2838450"/>
            <a:r>
              <a:rPr lang="fr-FR" sz="2000" i="1"/>
              <a:t>Anomalurus derbianus</a:t>
            </a:r>
          </a:p>
          <a:p>
            <a:pPr defTabSz="2838450"/>
            <a:r>
              <a:rPr lang="fr-FR" sz="2000" b="1"/>
              <a:t>Fon</a:t>
            </a:r>
            <a:r>
              <a:rPr lang="fr-FR" sz="2000"/>
              <a:t>: Zinblawa</a:t>
            </a:r>
          </a:p>
          <a:p>
            <a:pPr defTabSz="2838450"/>
            <a:r>
              <a:rPr lang="fr-FR" sz="2000" b="1"/>
              <a:t>Yoruba</a:t>
            </a:r>
            <a:r>
              <a:rPr lang="fr-FR" sz="2000"/>
              <a:t>: Adjado</a:t>
            </a:r>
          </a:p>
          <a:p>
            <a:pPr defTabSz="2838450"/>
            <a:r>
              <a:rPr lang="fr-FR" sz="2000" b="1"/>
              <a:t>Baatonou</a:t>
            </a:r>
            <a:r>
              <a:rPr lang="fr-FR" sz="2000"/>
              <a:t>: Konboukobouko</a:t>
            </a:r>
          </a:p>
          <a:p>
            <a:pPr defTabSz="2838450"/>
            <a:r>
              <a:rPr lang="fr-FR" sz="2000" b="1"/>
              <a:t>Dendi</a:t>
            </a:r>
            <a:r>
              <a:rPr lang="fr-FR" sz="2000"/>
              <a:t>: Tchiruchitchému</a:t>
            </a:r>
          </a:p>
          <a:p>
            <a:pPr defTabSz="2838450"/>
            <a:r>
              <a:rPr lang="fr-FR" sz="2000" b="1"/>
              <a:t>Anglais</a:t>
            </a:r>
            <a:r>
              <a:rPr lang="fr-FR" sz="2000"/>
              <a:t>: Derby’s flying squirrel</a:t>
            </a:r>
          </a:p>
          <a:p>
            <a:pPr defTabSz="2838450"/>
            <a:r>
              <a:rPr lang="fr-FR" sz="2000" b="1"/>
              <a:t>Français: </a:t>
            </a:r>
            <a:r>
              <a:rPr lang="fr-FR" sz="2000"/>
              <a:t>Ecureuil volant de Derby</a:t>
            </a:r>
          </a:p>
        </p:txBody>
      </p:sp>
      <p:pic>
        <p:nvPicPr>
          <p:cNvPr id="2149" name="Picture 101" descr="mso32F10"/>
          <p:cNvPicPr>
            <a:picLocks noChangeAspect="1" noChangeArrowheads="1"/>
          </p:cNvPicPr>
          <p:nvPr/>
        </p:nvPicPr>
        <p:blipFill>
          <a:blip r:embed="rId18" cstate="print"/>
          <a:srcRect/>
          <a:stretch>
            <a:fillRect/>
          </a:stretch>
        </p:blipFill>
        <p:spPr bwMode="auto">
          <a:xfrm>
            <a:off x="8086725" y="576263"/>
            <a:ext cx="2303463" cy="1216025"/>
          </a:xfrm>
          <a:prstGeom prst="rect">
            <a:avLst/>
          </a:prstGeom>
          <a:noFill/>
        </p:spPr>
      </p:pic>
      <p:sp>
        <p:nvSpPr>
          <p:cNvPr id="2150" name="Rectangle 102"/>
          <p:cNvSpPr>
            <a:spLocks noChangeArrowheads="1"/>
          </p:cNvSpPr>
          <p:nvPr/>
        </p:nvSpPr>
        <p:spPr bwMode="auto">
          <a:xfrm>
            <a:off x="14797088" y="549275"/>
            <a:ext cx="3240087" cy="1584325"/>
          </a:xfrm>
          <a:prstGeom prst="rect">
            <a:avLst/>
          </a:prstGeom>
          <a:solidFill>
            <a:srgbClr val="FF9900"/>
          </a:solidFill>
          <a:ln w="9525">
            <a:noFill/>
            <a:miter lim="800000"/>
            <a:headEnd/>
            <a:tailEnd/>
          </a:ln>
          <a:effectLst/>
        </p:spPr>
        <p:txBody>
          <a:bodyPr wrap="none" anchor="ctr"/>
          <a:lstStyle/>
          <a:p>
            <a:pPr algn="ctr"/>
            <a:r>
              <a:rPr lang="fr-FR" sz="5400" b="1">
                <a:solidFill>
                  <a:srgbClr val="000099"/>
                </a:solidFill>
              </a:rPr>
              <a:t>MJSL</a:t>
            </a:r>
          </a:p>
        </p:txBody>
      </p:sp>
      <p:sp>
        <p:nvSpPr>
          <p:cNvPr id="2151" name="Text Box 103"/>
          <p:cNvSpPr txBox="1">
            <a:spLocks noChangeArrowheads="1"/>
          </p:cNvSpPr>
          <p:nvPr/>
        </p:nvSpPr>
        <p:spPr bwMode="auto">
          <a:xfrm>
            <a:off x="-1851025" y="27403425"/>
            <a:ext cx="5400675" cy="1616075"/>
          </a:xfrm>
          <a:prstGeom prst="rect">
            <a:avLst/>
          </a:prstGeom>
          <a:noFill/>
          <a:ln w="9525">
            <a:noFill/>
            <a:miter lim="800000"/>
            <a:headEnd/>
            <a:tailEnd/>
          </a:ln>
          <a:effectLst/>
        </p:spPr>
        <p:txBody>
          <a:bodyPr>
            <a:spAutoFit/>
          </a:bodyPr>
          <a:lstStyle/>
          <a:p>
            <a:pPr algn="just" defTabSz="2838450">
              <a:spcBef>
                <a:spcPct val="50000"/>
              </a:spcBef>
            </a:pPr>
            <a:r>
              <a:rPr lang="fr-FR" sz="2000" b="1" dirty="0"/>
              <a:t>Observations:</a:t>
            </a:r>
            <a:r>
              <a:rPr lang="fr-FR" sz="2000" dirty="0"/>
              <a:t> Les noms vernaculaires de ces écureuils ont été transcrits par rapport à la phonétique pour permettre au lecteur non alphabétisé dans les langues nationales de les lire et comprendre sans trop d’efforts.</a:t>
            </a:r>
          </a:p>
        </p:txBody>
      </p:sp>
      <p:sp>
        <p:nvSpPr>
          <p:cNvPr id="2152" name="Text Box 104"/>
          <p:cNvSpPr txBox="1">
            <a:spLocks noChangeArrowheads="1"/>
          </p:cNvSpPr>
          <p:nvPr/>
        </p:nvSpPr>
        <p:spPr bwMode="auto">
          <a:xfrm rot="16200000">
            <a:off x="10361613" y="18062575"/>
            <a:ext cx="16054387" cy="519113"/>
          </a:xfrm>
          <a:prstGeom prst="rect">
            <a:avLst/>
          </a:prstGeom>
          <a:noFill/>
          <a:ln w="9525">
            <a:noFill/>
            <a:miter lim="800000"/>
            <a:headEnd/>
            <a:tailEnd/>
          </a:ln>
          <a:effectLst/>
        </p:spPr>
        <p:txBody>
          <a:bodyPr>
            <a:spAutoFit/>
          </a:bodyPr>
          <a:lstStyle/>
          <a:p>
            <a:pPr defTabSz="2838450">
              <a:spcBef>
                <a:spcPct val="50000"/>
              </a:spcBef>
            </a:pPr>
            <a:r>
              <a:rPr lang="fr-FR" sz="2800" b="1" dirty="0"/>
              <a:t>Dépôt légal N° 2782 du 01/04/2005, 2</a:t>
            </a:r>
            <a:r>
              <a:rPr lang="fr-FR" sz="2800" b="1" baseline="30000" dirty="0"/>
              <a:t>ième</a:t>
            </a:r>
            <a:r>
              <a:rPr lang="fr-FR" sz="2800" b="1" dirty="0"/>
              <a:t> trimestre 2005, Bibliothèque Nationale (BN) du Bénin.</a:t>
            </a:r>
            <a:r>
              <a:rPr lang="fr-FR" b="1" dirty="0"/>
              <a:t> </a:t>
            </a:r>
          </a:p>
        </p:txBody>
      </p:sp>
      <p:sp>
        <p:nvSpPr>
          <p:cNvPr id="2153" name="Text Box 105"/>
          <p:cNvSpPr txBox="1">
            <a:spLocks noChangeArrowheads="1"/>
          </p:cNvSpPr>
          <p:nvPr/>
        </p:nvSpPr>
        <p:spPr bwMode="auto">
          <a:xfrm>
            <a:off x="16403638" y="28706763"/>
            <a:ext cx="1800225" cy="457200"/>
          </a:xfrm>
          <a:prstGeom prst="rect">
            <a:avLst/>
          </a:prstGeom>
          <a:noFill/>
          <a:ln w="9525">
            <a:noFill/>
            <a:miter lim="800000"/>
            <a:headEnd/>
            <a:tailEnd/>
          </a:ln>
          <a:effectLst/>
        </p:spPr>
        <p:txBody>
          <a:bodyPr>
            <a:spAutoFit/>
          </a:bodyPr>
          <a:lstStyle/>
          <a:p>
            <a:pPr algn="ctr" defTabSz="2838450">
              <a:spcBef>
                <a:spcPct val="50000"/>
              </a:spcBef>
            </a:pPr>
            <a:r>
              <a:rPr lang="fr-FR" b="1"/>
              <a:t>Avril 2005</a:t>
            </a:r>
          </a:p>
        </p:txBody>
      </p:sp>
      <p:sp>
        <p:nvSpPr>
          <p:cNvPr id="2154" name="Text Box 106"/>
          <p:cNvSpPr txBox="1">
            <a:spLocks noChangeArrowheads="1"/>
          </p:cNvSpPr>
          <p:nvPr/>
        </p:nvSpPr>
        <p:spPr bwMode="auto">
          <a:xfrm>
            <a:off x="-1763713" y="12641263"/>
            <a:ext cx="5122863" cy="457200"/>
          </a:xfrm>
          <a:prstGeom prst="rect">
            <a:avLst/>
          </a:prstGeom>
          <a:solidFill>
            <a:schemeClr val="bg1"/>
          </a:solidFill>
          <a:ln w="9525">
            <a:noFill/>
            <a:miter lim="800000"/>
            <a:headEnd/>
            <a:tailEnd/>
          </a:ln>
          <a:effectLst/>
        </p:spPr>
        <p:txBody>
          <a:bodyPr>
            <a:spAutoFit/>
          </a:bodyPr>
          <a:lstStyle/>
          <a:p>
            <a:pPr defTabSz="2838450">
              <a:spcBef>
                <a:spcPct val="50000"/>
              </a:spcBef>
            </a:pPr>
            <a:endParaRPr lang="fr-FR">
              <a:solidFill>
                <a:schemeClr val="bg1"/>
              </a:solidFill>
            </a:endParaRPr>
          </a:p>
        </p:txBody>
      </p:sp>
      <p:sp>
        <p:nvSpPr>
          <p:cNvPr id="2155" name="Text Box 107"/>
          <p:cNvSpPr txBox="1">
            <a:spLocks noChangeArrowheads="1"/>
          </p:cNvSpPr>
          <p:nvPr/>
        </p:nvSpPr>
        <p:spPr bwMode="auto">
          <a:xfrm>
            <a:off x="-1582738" y="2016125"/>
            <a:ext cx="19431001" cy="2103438"/>
          </a:xfrm>
          <a:prstGeom prst="rect">
            <a:avLst/>
          </a:prstGeom>
          <a:noFill/>
          <a:ln w="9525">
            <a:noFill/>
            <a:miter lim="800000"/>
            <a:headEnd/>
            <a:tailEnd/>
          </a:ln>
          <a:effectLst/>
        </p:spPr>
        <p:txBody>
          <a:bodyPr>
            <a:spAutoFit/>
          </a:bodyPr>
          <a:lstStyle/>
          <a:p>
            <a:pPr algn="ctr" defTabSz="2838450"/>
            <a:r>
              <a:rPr lang="fr-FR" sz="4400" dirty="0">
                <a:latin typeface="Arial Black" pitchFamily="34" charset="0"/>
              </a:rPr>
              <a:t>République du Bénin</a:t>
            </a:r>
          </a:p>
          <a:p>
            <a:pPr algn="ctr" defTabSz="2838450"/>
            <a:r>
              <a:rPr lang="fr-FR" sz="4800" b="1" dirty="0">
                <a:latin typeface="Arial Narrow" pitchFamily="34" charset="0"/>
              </a:rPr>
              <a:t>Championnat du Monde Juniors de Football de la FIFA 2005</a:t>
            </a:r>
          </a:p>
          <a:p>
            <a:pPr algn="ctr" defTabSz="2838450"/>
            <a:r>
              <a:rPr lang="fr-FR" sz="4000" b="1" dirty="0">
                <a:latin typeface="Albertus Medium" pitchFamily="34" charset="0"/>
              </a:rPr>
              <a:t>Soutien de la Recherche Agricole Nationale à l’équipe de football des Écureuils Juniors</a:t>
            </a:r>
          </a:p>
        </p:txBody>
      </p:sp>
      <p:pic>
        <p:nvPicPr>
          <p:cNvPr id="2156" name="Picture 108" descr="Logo Ef 2"/>
          <p:cNvPicPr>
            <a:picLocks noChangeAspect="1" noChangeArrowheads="1"/>
          </p:cNvPicPr>
          <p:nvPr/>
        </p:nvPicPr>
        <p:blipFill>
          <a:blip r:embed="rId19" cstate="print"/>
          <a:srcRect/>
          <a:stretch>
            <a:fillRect/>
          </a:stretch>
        </p:blipFill>
        <p:spPr bwMode="auto">
          <a:xfrm>
            <a:off x="4846638" y="608013"/>
            <a:ext cx="2376487" cy="1236662"/>
          </a:xfrm>
          <a:prstGeom prst="rect">
            <a:avLst/>
          </a:prstGeom>
          <a:noFill/>
        </p:spPr>
      </p:pic>
      <p:sp>
        <p:nvSpPr>
          <p:cNvPr id="2157" name="Text Box 109"/>
          <p:cNvSpPr txBox="1">
            <a:spLocks noChangeArrowheads="1"/>
          </p:cNvSpPr>
          <p:nvPr/>
        </p:nvSpPr>
        <p:spPr bwMode="auto">
          <a:xfrm>
            <a:off x="2038350" y="19010313"/>
            <a:ext cx="9504363" cy="701675"/>
          </a:xfrm>
          <a:prstGeom prst="rect">
            <a:avLst/>
          </a:prstGeom>
          <a:noFill/>
          <a:ln w="9525">
            <a:noFill/>
            <a:miter lim="800000"/>
            <a:headEnd/>
            <a:tailEnd/>
          </a:ln>
          <a:effectLst/>
        </p:spPr>
        <p:txBody>
          <a:bodyPr>
            <a:spAutoFit/>
          </a:bodyPr>
          <a:lstStyle/>
          <a:p>
            <a:pPr algn="ctr" defTabSz="2838450">
              <a:spcBef>
                <a:spcPct val="50000"/>
              </a:spcBef>
            </a:pPr>
            <a:r>
              <a:rPr lang="fr-FR" sz="4000" b="1"/>
              <a:t>Le onze national et les entraîneurs</a:t>
            </a:r>
          </a:p>
        </p:txBody>
      </p:sp>
      <p:sp>
        <p:nvSpPr>
          <p:cNvPr id="2158" name="Text Box 110"/>
          <p:cNvSpPr txBox="1">
            <a:spLocks noChangeArrowheads="1"/>
          </p:cNvSpPr>
          <p:nvPr/>
        </p:nvSpPr>
        <p:spPr bwMode="auto">
          <a:xfrm>
            <a:off x="11903075" y="17570450"/>
            <a:ext cx="5329238" cy="1066800"/>
          </a:xfrm>
          <a:prstGeom prst="rect">
            <a:avLst/>
          </a:prstGeom>
          <a:noFill/>
          <a:ln w="9525">
            <a:noFill/>
            <a:miter lim="800000"/>
            <a:headEnd/>
            <a:tailEnd/>
          </a:ln>
          <a:effectLst/>
        </p:spPr>
        <p:txBody>
          <a:bodyPr>
            <a:spAutoFit/>
          </a:bodyPr>
          <a:lstStyle/>
          <a:p>
            <a:pPr algn="ctr" defTabSz="2838450">
              <a:spcBef>
                <a:spcPct val="50000"/>
              </a:spcBef>
            </a:pPr>
            <a:r>
              <a:rPr lang="fr-FR" sz="3200" b="1"/>
              <a:t>Tout le peuple debout vous pousse à la victoire.</a:t>
            </a:r>
          </a:p>
        </p:txBody>
      </p:sp>
      <p:pic>
        <p:nvPicPr>
          <p:cNvPr id="2159" name="Picture 111" descr="msoB86E5"/>
          <p:cNvPicPr>
            <a:picLocks noChangeAspect="1" noChangeArrowheads="1"/>
          </p:cNvPicPr>
          <p:nvPr/>
        </p:nvPicPr>
        <p:blipFill>
          <a:blip r:embed="rId20" cstate="print"/>
          <a:srcRect/>
          <a:stretch>
            <a:fillRect/>
          </a:stretch>
        </p:blipFill>
        <p:spPr bwMode="auto">
          <a:xfrm>
            <a:off x="-1130300" y="13393738"/>
            <a:ext cx="3498850" cy="4968875"/>
          </a:xfrm>
          <a:prstGeom prst="rect">
            <a:avLst/>
          </a:prstGeom>
          <a:noFill/>
        </p:spPr>
      </p:pic>
      <p:pic>
        <p:nvPicPr>
          <p:cNvPr id="2160" name="Picture 112" descr="mso81C97"/>
          <p:cNvPicPr>
            <a:picLocks noChangeAspect="1" noChangeArrowheads="1"/>
          </p:cNvPicPr>
          <p:nvPr/>
        </p:nvPicPr>
        <p:blipFill>
          <a:blip r:embed="rId21" cstate="print"/>
          <a:srcRect/>
          <a:stretch>
            <a:fillRect/>
          </a:stretch>
        </p:blipFill>
        <p:spPr bwMode="auto">
          <a:xfrm>
            <a:off x="2614613" y="13393738"/>
            <a:ext cx="8802687" cy="5570537"/>
          </a:xfrm>
          <a:prstGeom prst="rect">
            <a:avLst/>
          </a:prstGeom>
          <a:noFill/>
        </p:spPr>
      </p:pic>
      <p:pic>
        <p:nvPicPr>
          <p:cNvPr id="2161" name="Picture 113" descr="mso29871"/>
          <p:cNvPicPr>
            <a:picLocks noChangeAspect="1" noChangeArrowheads="1"/>
          </p:cNvPicPr>
          <p:nvPr/>
        </p:nvPicPr>
        <p:blipFill>
          <a:blip r:embed="rId22" cstate="print"/>
          <a:srcRect/>
          <a:stretch>
            <a:fillRect/>
          </a:stretch>
        </p:blipFill>
        <p:spPr bwMode="auto">
          <a:xfrm>
            <a:off x="11615738" y="13465175"/>
            <a:ext cx="5832475" cy="3987800"/>
          </a:xfrm>
          <a:prstGeom prst="rect">
            <a:avLst/>
          </a:prstGeom>
          <a:noFill/>
        </p:spPr>
      </p:pic>
      <p:sp>
        <p:nvSpPr>
          <p:cNvPr id="2162" name="Text Box 114"/>
          <p:cNvSpPr txBox="1">
            <a:spLocks noChangeArrowheads="1"/>
          </p:cNvSpPr>
          <p:nvPr/>
        </p:nvSpPr>
        <p:spPr bwMode="auto">
          <a:xfrm>
            <a:off x="-1993900" y="18303875"/>
            <a:ext cx="4464050" cy="1554163"/>
          </a:xfrm>
          <a:prstGeom prst="rect">
            <a:avLst/>
          </a:prstGeom>
          <a:noFill/>
          <a:ln w="9525">
            <a:noFill/>
            <a:miter lim="800000"/>
            <a:headEnd/>
            <a:tailEnd/>
          </a:ln>
          <a:effectLst/>
        </p:spPr>
        <p:txBody>
          <a:bodyPr>
            <a:spAutoFit/>
          </a:bodyPr>
          <a:lstStyle/>
          <a:p>
            <a:pPr algn="ctr" defTabSz="2838450">
              <a:spcBef>
                <a:spcPct val="50000"/>
              </a:spcBef>
            </a:pPr>
            <a:r>
              <a:rPr lang="fr-FR" sz="3200" b="1"/>
              <a:t>Un inconditionnel supporter des Ecureuils</a:t>
            </a:r>
          </a:p>
        </p:txBody>
      </p:sp>
      <p:sp>
        <p:nvSpPr>
          <p:cNvPr id="2163" name="Text Box 115"/>
          <p:cNvSpPr txBox="1">
            <a:spLocks noChangeArrowheads="1"/>
          </p:cNvSpPr>
          <p:nvPr/>
        </p:nvSpPr>
        <p:spPr bwMode="auto">
          <a:xfrm>
            <a:off x="3910013" y="23763288"/>
            <a:ext cx="8496300" cy="457200"/>
          </a:xfrm>
          <a:prstGeom prst="rect">
            <a:avLst/>
          </a:prstGeom>
          <a:noFill/>
          <a:ln w="9525">
            <a:noFill/>
            <a:miter lim="800000"/>
            <a:headEnd/>
            <a:tailEnd/>
          </a:ln>
          <a:effectLst/>
        </p:spPr>
        <p:txBody>
          <a:bodyPr>
            <a:spAutoFit/>
          </a:bodyPr>
          <a:lstStyle/>
          <a:p>
            <a:pPr defTabSz="2838450">
              <a:spcBef>
                <a:spcPct val="50000"/>
              </a:spcBef>
            </a:pPr>
            <a:endParaRPr lang="fr-FR"/>
          </a:p>
        </p:txBody>
      </p:sp>
      <p:sp>
        <p:nvSpPr>
          <p:cNvPr id="2164" name="Text Box 116"/>
          <p:cNvSpPr txBox="1">
            <a:spLocks noChangeArrowheads="1"/>
          </p:cNvSpPr>
          <p:nvPr/>
        </p:nvSpPr>
        <p:spPr bwMode="auto">
          <a:xfrm>
            <a:off x="3622675" y="22431375"/>
            <a:ext cx="9577388" cy="6569075"/>
          </a:xfrm>
          <a:prstGeom prst="rect">
            <a:avLst/>
          </a:prstGeom>
          <a:noFill/>
          <a:ln w="9525">
            <a:noFill/>
            <a:miter lim="800000"/>
            <a:headEnd/>
            <a:tailEnd/>
          </a:ln>
          <a:effectLst/>
        </p:spPr>
        <p:txBody>
          <a:bodyPr>
            <a:spAutoFit/>
          </a:bodyPr>
          <a:lstStyle/>
          <a:p>
            <a:pPr algn="just" defTabSz="2838450">
              <a:spcBef>
                <a:spcPct val="50000"/>
              </a:spcBef>
            </a:pPr>
            <a:r>
              <a:rPr lang="fr-FR" sz="2500" b="1" dirty="0"/>
              <a:t>Extraordinaires écureuils!!! </a:t>
            </a:r>
            <a:r>
              <a:rPr lang="fr-FR" sz="2500" dirty="0"/>
              <a:t>Parmi les 55 rongeurs inventoriés actuellement au Bénin, il y a 10 écureuils dont 1 fouisseur et 2 volants.</a:t>
            </a:r>
            <a:r>
              <a:rPr lang="fr-FR" sz="2500" b="1" dirty="0"/>
              <a:t> </a:t>
            </a:r>
            <a:r>
              <a:rPr lang="fr-FR" sz="2500" dirty="0"/>
              <a:t>Gais et funambules habitants des forêts et savanes, les écureuils sont, par leur vivacité et drôlerie, les plus plaisants des mammifères rongeurs les mieux adaptés à l'occupation des habitats les plus variés du Bénin. Les écureuils et autres rongeurs ont une place importante dans la culture et les traditions béninoises et sont utilisés comme des </a:t>
            </a:r>
            <a:r>
              <a:rPr lang="fr-FR" sz="2500" dirty="0" smtClean="0"/>
              <a:t>personnages </a:t>
            </a:r>
            <a:r>
              <a:rPr lang="fr-FR" sz="2500" dirty="0"/>
              <a:t>clés dans les chansons, contes, proverbes, dictons et scènes de la vie courante. Les arboricoles sont de splendides acrobates, grimpeurs et planeurs se déplaçant de cime en cime. Les fouisseurs creusent de véritables terriers labyrinthes et sont d’excellents sauteurs et nageurs. L’écureuil lorsqu’il se sent observé, tel un génie de la forêt, semble s’évaporer soudainement pour réapparaître plus loin. Il est perpétuellement sur le qui-vive. A travers cet emblème, notre onze national emprunte aux écureuils leur agilité et leur drible des plus admirables et des plus magnifiques.</a:t>
            </a:r>
          </a:p>
        </p:txBody>
      </p:sp>
      <p:sp>
        <p:nvSpPr>
          <p:cNvPr id="2165" name="Text Box 117"/>
          <p:cNvSpPr txBox="1">
            <a:spLocks noChangeArrowheads="1"/>
          </p:cNvSpPr>
          <p:nvPr/>
        </p:nvSpPr>
        <p:spPr bwMode="auto">
          <a:xfrm>
            <a:off x="-2065338" y="2378075"/>
            <a:ext cx="3095626" cy="1006475"/>
          </a:xfrm>
          <a:prstGeom prst="rect">
            <a:avLst/>
          </a:prstGeom>
          <a:noFill/>
          <a:ln w="9525">
            <a:noFill/>
            <a:miter lim="800000"/>
            <a:headEnd/>
            <a:tailEnd/>
          </a:ln>
          <a:effectLst/>
        </p:spPr>
        <p:txBody>
          <a:bodyPr>
            <a:spAutoFit/>
          </a:bodyPr>
          <a:lstStyle/>
          <a:p>
            <a:pPr algn="ctr" defTabSz="2838450">
              <a:spcBef>
                <a:spcPct val="50000"/>
              </a:spcBef>
            </a:pPr>
            <a:r>
              <a:rPr lang="fr-FR" sz="2000" b="1"/>
              <a:t>Ministère de l’Agriculture, de l’Elevage et de la Pêche</a:t>
            </a:r>
          </a:p>
        </p:txBody>
      </p:sp>
      <p:sp>
        <p:nvSpPr>
          <p:cNvPr id="2166" name="Text Box 118"/>
          <p:cNvSpPr txBox="1">
            <a:spLocks noChangeArrowheads="1"/>
          </p:cNvSpPr>
          <p:nvPr/>
        </p:nvSpPr>
        <p:spPr bwMode="auto">
          <a:xfrm>
            <a:off x="14719300" y="2178050"/>
            <a:ext cx="3384550" cy="701675"/>
          </a:xfrm>
          <a:prstGeom prst="rect">
            <a:avLst/>
          </a:prstGeom>
          <a:noFill/>
          <a:ln w="9525">
            <a:noFill/>
            <a:miter lim="800000"/>
            <a:headEnd/>
            <a:tailEnd/>
          </a:ln>
          <a:effectLst/>
        </p:spPr>
        <p:txBody>
          <a:bodyPr>
            <a:spAutoFit/>
          </a:bodyPr>
          <a:lstStyle/>
          <a:p>
            <a:pPr algn="ctr" defTabSz="2838450">
              <a:spcBef>
                <a:spcPct val="50000"/>
              </a:spcBef>
            </a:pPr>
            <a:r>
              <a:rPr lang="fr-FR" sz="2000" b="1"/>
              <a:t>Ministère de la Jeunesse, des Sports et des Loisirs</a:t>
            </a:r>
          </a:p>
        </p:txBody>
      </p:sp>
      <p:sp>
        <p:nvSpPr>
          <p:cNvPr id="2167" name="Text Box 119"/>
          <p:cNvSpPr txBox="1">
            <a:spLocks noChangeArrowheads="1"/>
          </p:cNvSpPr>
          <p:nvPr/>
        </p:nvSpPr>
        <p:spPr bwMode="auto">
          <a:xfrm>
            <a:off x="13342938" y="26720800"/>
            <a:ext cx="4248150" cy="2225675"/>
          </a:xfrm>
          <a:prstGeom prst="rect">
            <a:avLst/>
          </a:prstGeom>
          <a:noFill/>
          <a:ln w="9525">
            <a:noFill/>
            <a:miter lim="800000"/>
            <a:headEnd/>
            <a:tailEnd/>
          </a:ln>
          <a:effectLst/>
        </p:spPr>
        <p:txBody>
          <a:bodyPr>
            <a:spAutoFit/>
          </a:bodyPr>
          <a:lstStyle/>
          <a:p>
            <a:pPr algn="just" defTabSz="2838450">
              <a:spcBef>
                <a:spcPct val="50000"/>
              </a:spcBef>
            </a:pPr>
            <a:r>
              <a:rPr lang="fr-FR" sz="2000" b="1"/>
              <a:t>Source</a:t>
            </a:r>
            <a:r>
              <a:rPr lang="fr-FR" sz="2000" smtClean="0"/>
              <a:t>: De Visser J., Mensah G.A., Codjia J.T.C. &amp; Bokonon-Ganta A.H., (Eds). 2001: </a:t>
            </a:r>
            <a:r>
              <a:rPr lang="fr-FR" sz="2000" i="1" smtClean="0"/>
              <a:t>Guide</a:t>
            </a:r>
            <a:r>
              <a:rPr lang="fr-FR" sz="2000" smtClean="0"/>
              <a:t> Préliminaire de reconnaissance des Rongeurs du Bénin. RéRE/Bénin et VZZ/Pays-Bas. 254 pages. ISBN: 99919-902-1-6.</a:t>
            </a:r>
            <a:endParaRPr lang="fr-FR" sz="2000" dirty="0"/>
          </a:p>
        </p:txBody>
      </p:sp>
      <p:graphicFrame>
        <p:nvGraphicFramePr>
          <p:cNvPr id="2168" name="Object 120"/>
          <p:cNvGraphicFramePr>
            <a:graphicFrameLocks noChangeAspect="1"/>
          </p:cNvGraphicFramePr>
          <p:nvPr/>
        </p:nvGraphicFramePr>
        <p:xfrm>
          <a:off x="-50800" y="8137525"/>
          <a:ext cx="676275" cy="590550"/>
        </p:xfrm>
        <a:graphic>
          <a:graphicData uri="http://schemas.openxmlformats.org/presentationml/2006/ole">
            <p:oleObj spid="_x0000_s2168" name="Image bitmap" r:id="rId23" imgW="676369" imgH="590476" progId="PBrush">
              <p:embed/>
            </p:oleObj>
          </a:graphicData>
        </a:graphic>
      </p:graphicFrame>
      <p:graphicFrame>
        <p:nvGraphicFramePr>
          <p:cNvPr id="2169" name="Object 121"/>
          <p:cNvGraphicFramePr>
            <a:graphicFrameLocks noChangeAspect="1"/>
          </p:cNvGraphicFramePr>
          <p:nvPr/>
        </p:nvGraphicFramePr>
        <p:xfrm>
          <a:off x="82550" y="4130675"/>
          <a:ext cx="676275" cy="590550"/>
        </p:xfrm>
        <a:graphic>
          <a:graphicData uri="http://schemas.openxmlformats.org/presentationml/2006/ole">
            <p:oleObj spid="_x0000_s2169" name="Image bitmap" r:id="rId24" imgW="676369" imgH="590476" progId="PBrush">
              <p:embed/>
            </p:oleObj>
          </a:graphicData>
        </a:graphic>
      </p:graphicFrame>
      <p:graphicFrame>
        <p:nvGraphicFramePr>
          <p:cNvPr id="2170" name="Object 122"/>
          <p:cNvGraphicFramePr>
            <a:graphicFrameLocks noChangeAspect="1"/>
          </p:cNvGraphicFramePr>
          <p:nvPr/>
        </p:nvGraphicFramePr>
        <p:xfrm>
          <a:off x="-1984375" y="21205825"/>
          <a:ext cx="676275" cy="590550"/>
        </p:xfrm>
        <a:graphic>
          <a:graphicData uri="http://schemas.openxmlformats.org/presentationml/2006/ole">
            <p:oleObj spid="_x0000_s2170" name="Image bitmap" r:id="rId25" imgW="676369" imgH="590476" progId="PBrush">
              <p:embed/>
            </p:oleObj>
          </a:graphicData>
        </a:graphic>
      </p:graphicFrame>
      <p:graphicFrame>
        <p:nvGraphicFramePr>
          <p:cNvPr id="2171" name="Object 123"/>
          <p:cNvGraphicFramePr>
            <a:graphicFrameLocks noChangeAspect="1"/>
          </p:cNvGraphicFramePr>
          <p:nvPr/>
        </p:nvGraphicFramePr>
        <p:xfrm>
          <a:off x="9237663" y="20219988"/>
          <a:ext cx="676275" cy="590550"/>
        </p:xfrm>
        <a:graphic>
          <a:graphicData uri="http://schemas.openxmlformats.org/presentationml/2006/ole">
            <p:oleObj spid="_x0000_s2171" name="Image bitmap" r:id="rId26" imgW="676369" imgH="590476" progId="PBrush">
              <p:embed/>
            </p:oleObj>
          </a:graphicData>
        </a:graphic>
      </p:graphicFrame>
      <p:graphicFrame>
        <p:nvGraphicFramePr>
          <p:cNvPr id="2172" name="Object 124"/>
          <p:cNvGraphicFramePr>
            <a:graphicFrameLocks noChangeAspect="1"/>
          </p:cNvGraphicFramePr>
          <p:nvPr/>
        </p:nvGraphicFramePr>
        <p:xfrm>
          <a:off x="15098713" y="19513550"/>
          <a:ext cx="676275" cy="590550"/>
        </p:xfrm>
        <a:graphic>
          <a:graphicData uri="http://schemas.openxmlformats.org/presentationml/2006/ole">
            <p:oleObj spid="_x0000_s2172" name="Image bitmap" r:id="rId27" imgW="676369" imgH="590476" progId="PBrush">
              <p:embed/>
            </p:oleObj>
          </a:graphicData>
        </a:graphic>
      </p:graphicFrame>
      <p:graphicFrame>
        <p:nvGraphicFramePr>
          <p:cNvPr id="2173" name="Object 125"/>
          <p:cNvGraphicFramePr>
            <a:graphicFrameLocks noChangeAspect="1"/>
          </p:cNvGraphicFramePr>
          <p:nvPr/>
        </p:nvGraphicFramePr>
        <p:xfrm>
          <a:off x="2597150" y="12155488"/>
          <a:ext cx="676275" cy="590550"/>
        </p:xfrm>
        <a:graphic>
          <a:graphicData uri="http://schemas.openxmlformats.org/presentationml/2006/ole">
            <p:oleObj spid="_x0000_s2173" name="Image bitmap" r:id="rId28" imgW="676369" imgH="590476" progId="PBrush">
              <p:embed/>
            </p:oleObj>
          </a:graphicData>
        </a:graphic>
      </p:graphicFrame>
      <p:graphicFrame>
        <p:nvGraphicFramePr>
          <p:cNvPr id="2174" name="Object 126"/>
          <p:cNvGraphicFramePr>
            <a:graphicFrameLocks noChangeAspect="1"/>
          </p:cNvGraphicFramePr>
          <p:nvPr/>
        </p:nvGraphicFramePr>
        <p:xfrm>
          <a:off x="10582275" y="10939463"/>
          <a:ext cx="635000" cy="554037"/>
        </p:xfrm>
        <a:graphic>
          <a:graphicData uri="http://schemas.openxmlformats.org/presentationml/2006/ole">
            <p:oleObj spid="_x0000_s2174" name="Image bitmap" r:id="rId29" imgW="676369" imgH="590476" progId="PBrush">
              <p:embed/>
            </p:oleObj>
          </a:graphicData>
        </a:graphic>
      </p:graphicFrame>
      <p:graphicFrame>
        <p:nvGraphicFramePr>
          <p:cNvPr id="2175" name="Object 127"/>
          <p:cNvGraphicFramePr>
            <a:graphicFrameLocks noChangeAspect="1"/>
          </p:cNvGraphicFramePr>
          <p:nvPr/>
        </p:nvGraphicFramePr>
        <p:xfrm>
          <a:off x="11182350" y="5675313"/>
          <a:ext cx="676275" cy="590550"/>
        </p:xfrm>
        <a:graphic>
          <a:graphicData uri="http://schemas.openxmlformats.org/presentationml/2006/ole">
            <p:oleObj spid="_x0000_s2175" name="Image bitmap" r:id="rId30" imgW="676369" imgH="590476" progId="PBrush">
              <p:embed/>
            </p:oleObj>
          </a:graphicData>
        </a:graphic>
      </p:graphicFrame>
      <p:graphicFrame>
        <p:nvGraphicFramePr>
          <p:cNvPr id="2176" name="Object 128"/>
          <p:cNvGraphicFramePr>
            <a:graphicFrameLocks noChangeAspect="1"/>
          </p:cNvGraphicFramePr>
          <p:nvPr/>
        </p:nvGraphicFramePr>
        <p:xfrm>
          <a:off x="12347575" y="9031288"/>
          <a:ext cx="676275" cy="590550"/>
        </p:xfrm>
        <a:graphic>
          <a:graphicData uri="http://schemas.openxmlformats.org/presentationml/2006/ole">
            <p:oleObj spid="_x0000_s2176" name="Image bitmap" r:id="rId31" imgW="676369" imgH="590476" progId="PBrush">
              <p:embed/>
            </p:oleObj>
          </a:graphicData>
        </a:graphic>
      </p:graphicFrame>
      <p:graphicFrame>
        <p:nvGraphicFramePr>
          <p:cNvPr id="2181" name="Object 133"/>
          <p:cNvGraphicFramePr>
            <a:graphicFrameLocks noChangeAspect="1"/>
          </p:cNvGraphicFramePr>
          <p:nvPr/>
        </p:nvGraphicFramePr>
        <p:xfrm>
          <a:off x="-2152650" y="22871113"/>
          <a:ext cx="676275" cy="590550"/>
        </p:xfrm>
        <a:graphic>
          <a:graphicData uri="http://schemas.openxmlformats.org/presentationml/2006/ole">
            <p:oleObj spid="_x0000_s2181" name="Image bitmap" r:id="rId32" imgW="676369" imgH="590476" progId="PBrush">
              <p:embed/>
            </p:oleObj>
          </a:graphicData>
        </a:graphic>
      </p:graphicFrame>
      <p:sp>
        <p:nvSpPr>
          <p:cNvPr id="2186" name="Text Box 138"/>
          <p:cNvSpPr txBox="1">
            <a:spLocks noChangeArrowheads="1"/>
          </p:cNvSpPr>
          <p:nvPr/>
        </p:nvSpPr>
        <p:spPr bwMode="auto">
          <a:xfrm>
            <a:off x="-1476375" y="22871113"/>
            <a:ext cx="4968875" cy="457200"/>
          </a:xfrm>
          <a:prstGeom prst="rect">
            <a:avLst/>
          </a:prstGeom>
          <a:solidFill>
            <a:srgbClr val="FFFFFF"/>
          </a:solidFill>
          <a:ln w="9525">
            <a:noFill/>
            <a:miter lim="800000"/>
            <a:headEnd/>
            <a:tailEnd/>
          </a:ln>
          <a:effectLst/>
        </p:spPr>
        <p:txBody>
          <a:bodyPr>
            <a:spAutoFit/>
          </a:bodyPr>
          <a:lstStyle/>
          <a:p>
            <a:pPr>
              <a:spcBef>
                <a:spcPct val="50000"/>
              </a:spcBef>
            </a:pPr>
            <a:endParaRPr lang="fr-FR"/>
          </a:p>
        </p:txBody>
      </p:sp>
    </p:spTree>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655</Words>
  <Application>Microsoft Office PowerPoint</Application>
  <PresentationFormat>Affichage à l'écran (4:3)</PresentationFormat>
  <Paragraphs>87</Paragraphs>
  <Slides>1</Slides>
  <Notes>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vt:i4>
      </vt:variant>
    </vt:vector>
  </HeadingPairs>
  <TitlesOfParts>
    <vt:vector size="3" baseType="lpstr">
      <vt:lpstr>Modèle par défaut</vt:lpstr>
      <vt:lpstr>Image bitmap</vt:lpstr>
      <vt:lpstr>Diapositive 1</vt:lpstr>
    </vt:vector>
  </TitlesOfParts>
  <Company>INRA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INRAB</dc:creator>
  <cp:lastModifiedBy>USER</cp:lastModifiedBy>
  <cp:revision>10</cp:revision>
  <dcterms:created xsi:type="dcterms:W3CDTF">2005-05-04T12:46:18Z</dcterms:created>
  <dcterms:modified xsi:type="dcterms:W3CDTF">2012-07-01T14:44:18Z</dcterms:modified>
</cp:coreProperties>
</file>